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12192000" cy="6858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17" roundtripDataSignature="AMtx7mj+F5UOiMG5/SeZckFeJ9gvqcJE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7537EA4-112B-4FCB-A836-B4002F8E3579}">
  <a:tblStyle styleId="{67537EA4-112B-4FCB-A836-B4002F8E35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CDF4142-12F0-4A2D-B53A-8B0985FD19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customschemas.google.com/relationships/presentationmetadata" Target="meta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" name="Google Shape;48;p1:notes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4" name="Google Shape;84;p6:notes"/>
          <p:cNvSpPr/>
          <p:nvPr>
            <p:ph idx="2" type="sldImg"/>
          </p:nvPr>
        </p:nvSpPr>
        <p:spPr>
          <a:xfrm>
            <a:off x="2032400" y="514350"/>
            <a:ext cx="81284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ac42c8d3f_0_1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g31ac42c8d3f_0_1:notes"/>
          <p:cNvSpPr/>
          <p:nvPr>
            <p:ph idx="2" type="sldImg"/>
          </p:nvPr>
        </p:nvSpPr>
        <p:spPr>
          <a:xfrm>
            <a:off x="2032400" y="514350"/>
            <a:ext cx="81285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ac42c8d3f_0_17:notes"/>
          <p:cNvSpPr/>
          <p:nvPr>
            <p:ph idx="2" type="sldImg"/>
          </p:nvPr>
        </p:nvSpPr>
        <p:spPr>
          <a:xfrm>
            <a:off x="2032400" y="514350"/>
            <a:ext cx="81285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1ac42c8d3f_0_17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af50ca86d_1_6:notes"/>
          <p:cNvSpPr/>
          <p:nvPr>
            <p:ph idx="2" type="sldImg"/>
          </p:nvPr>
        </p:nvSpPr>
        <p:spPr>
          <a:xfrm>
            <a:off x="2032400" y="514350"/>
            <a:ext cx="81285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1af50ca86d_1_6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/>
          <p:nvPr>
            <p:ph idx="2" type="sldImg"/>
          </p:nvPr>
        </p:nvSpPr>
        <p:spPr>
          <a:xfrm>
            <a:off x="2032400" y="514350"/>
            <a:ext cx="81285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af50ca86d_6_20:notes"/>
          <p:cNvSpPr/>
          <p:nvPr>
            <p:ph idx="2" type="sldImg"/>
          </p:nvPr>
        </p:nvSpPr>
        <p:spPr>
          <a:xfrm>
            <a:off x="2032400" y="514350"/>
            <a:ext cx="81285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af50ca86d_6_20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 type="obj">
  <p:cSld name="OBJECT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3EADA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15500" y="4749800"/>
            <a:ext cx="2476499" cy="2108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9"/>
          <p:cNvSpPr/>
          <p:nvPr/>
        </p:nvSpPr>
        <p:spPr>
          <a:xfrm>
            <a:off x="914400" y="3089628"/>
            <a:ext cx="10363200" cy="0"/>
          </a:xfrm>
          <a:custGeom>
            <a:rect b="b" l="l" r="r" t="t"/>
            <a:pathLst>
              <a:path extrusionOk="0" h="120000" w="10363200">
                <a:moveTo>
                  <a:pt x="0" y="0"/>
                </a:moveTo>
                <a:lnTo>
                  <a:pt x="10363199" y="0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4534784"/>
            <a:ext cx="3014163" cy="165885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9"/>
          <p:cNvSpPr txBox="1"/>
          <p:nvPr>
            <p:ph type="title"/>
          </p:nvPr>
        </p:nvSpPr>
        <p:spPr>
          <a:xfrm>
            <a:off x="918151" y="453953"/>
            <a:ext cx="32645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rgbClr val="3EADA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" type="body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2" type="body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918151" y="453953"/>
            <a:ext cx="32645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rgbClr val="3EADA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918151" y="453953"/>
            <a:ext cx="32645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rgbClr val="3EADA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" type="body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rgbClr val="3EADA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694747" y="4789713"/>
            <a:ext cx="2497252" cy="20682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8"/>
          <p:cNvSpPr/>
          <p:nvPr/>
        </p:nvSpPr>
        <p:spPr>
          <a:xfrm>
            <a:off x="845126" y="1191931"/>
            <a:ext cx="10515600" cy="0"/>
          </a:xfrm>
          <a:custGeom>
            <a:rect b="b" l="l" r="r" t="t"/>
            <a:pathLst>
              <a:path extrusionOk="0" h="120000" w="10515600">
                <a:moveTo>
                  <a:pt x="0" y="0"/>
                </a:moveTo>
                <a:lnTo>
                  <a:pt x="10515600" y="0"/>
                </a:lnTo>
              </a:path>
            </a:pathLst>
          </a:custGeom>
          <a:noFill/>
          <a:ln cap="flat" cmpd="sng" w="9525">
            <a:solidFill>
              <a:srgbClr val="3DAB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36827" y="555008"/>
            <a:ext cx="695324" cy="4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8"/>
          <p:cNvSpPr txBox="1"/>
          <p:nvPr>
            <p:ph type="title"/>
          </p:nvPr>
        </p:nvSpPr>
        <p:spPr>
          <a:xfrm>
            <a:off x="918151" y="453953"/>
            <a:ext cx="32645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3EADA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" type="body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>
            <p:ph type="title"/>
          </p:nvPr>
        </p:nvSpPr>
        <p:spPr>
          <a:xfrm>
            <a:off x="1092025" y="1843800"/>
            <a:ext cx="98856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5400">
                <a:solidFill>
                  <a:schemeClr val="lt1"/>
                </a:solidFill>
              </a:rPr>
              <a:t>AOI32 </a:t>
            </a:r>
            <a:r>
              <a:rPr lang="en-US" sz="5400">
                <a:solidFill>
                  <a:schemeClr val="lt1"/>
                </a:solidFill>
              </a:rPr>
              <a:t>- Static Logic</a:t>
            </a:r>
            <a:endParaRPr sz="5400"/>
          </a:p>
        </p:txBody>
      </p:sp>
      <p:sp>
        <p:nvSpPr>
          <p:cNvPr id="51" name="Google Shape;51;p1"/>
          <p:cNvSpPr txBox="1"/>
          <p:nvPr/>
        </p:nvSpPr>
        <p:spPr>
          <a:xfrm>
            <a:off x="6169009" y="4260739"/>
            <a:ext cx="1161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851426" y="3362900"/>
            <a:ext cx="2991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Group Number : </a:t>
            </a:r>
            <a:r>
              <a:rPr b="1"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30</a:t>
            </a:r>
            <a:endParaRPr b="1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"/>
          <p:cNvSpPr txBox="1"/>
          <p:nvPr/>
        </p:nvSpPr>
        <p:spPr>
          <a:xfrm>
            <a:off x="5064875" y="3460350"/>
            <a:ext cx="5199600" cy="20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Group Members :</a:t>
            </a:r>
            <a:br>
              <a:rPr b="1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1.) 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Shivam Shukla</a:t>
            </a: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     	-  2022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478</a:t>
            </a:r>
            <a:b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2.) 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Vaibhav Singh</a:t>
            </a: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			-  2022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555</a:t>
            </a:r>
            <a:endParaRPr b="0" i="0" sz="2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3.) 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Satyam Pandey</a:t>
            </a: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     	-  2022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463</a:t>
            </a:r>
            <a:endParaRPr b="0" i="0" sz="2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4.) 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Sujal Dagur</a:t>
            </a:r>
            <a:r>
              <a:rPr b="0" i="0" lang="en-US" sz="2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        		-  2022</a:t>
            </a:r>
            <a:r>
              <a:rPr lang="en-US"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512</a:t>
            </a:r>
            <a:endParaRPr b="0" i="0" sz="2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/>
          <p:nvPr>
            <p:ph type="title"/>
          </p:nvPr>
        </p:nvSpPr>
        <p:spPr>
          <a:xfrm>
            <a:off x="918151" y="453953"/>
            <a:ext cx="32645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Work Distribution</a:t>
            </a:r>
            <a:endParaRPr/>
          </a:p>
        </p:txBody>
      </p:sp>
      <p:sp>
        <p:nvSpPr>
          <p:cNvPr id="140" name="Google Shape;140;p7"/>
          <p:cNvSpPr txBox="1"/>
          <p:nvPr/>
        </p:nvSpPr>
        <p:spPr>
          <a:xfrm>
            <a:off x="776275" y="1903050"/>
            <a:ext cx="109746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Vaibhav Singh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Layout(DRC LVS) +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Parasitic Extraction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Shivam Shukla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Schematic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Sizing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+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Stick Diagram + Waveform Analysis</a:t>
            </a:r>
            <a:endParaRPr b="1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Satyam Pandey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Stick Diagram + Parasitic Extraction</a:t>
            </a:r>
            <a:endParaRPr b="1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Sujal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Dagar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Sizing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Parasitic Extraction</a:t>
            </a:r>
            <a:endParaRPr b="1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>
            <p:ph type="title"/>
          </p:nvPr>
        </p:nvSpPr>
        <p:spPr>
          <a:xfrm>
            <a:off x="918150" y="453950"/>
            <a:ext cx="3803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Schematic + Sizing</a:t>
            </a:r>
            <a:endParaRPr/>
          </a:p>
        </p:txBody>
      </p:sp>
      <p:sp>
        <p:nvSpPr>
          <p:cNvPr id="59" name="Google Shape;59;p2"/>
          <p:cNvSpPr txBox="1"/>
          <p:nvPr/>
        </p:nvSpPr>
        <p:spPr>
          <a:xfrm>
            <a:off x="307800" y="6125175"/>
            <a:ext cx="3607200" cy="505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OUT 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 ((A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B.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(D.E))​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0" name="Google Shape;60;p2"/>
          <p:cNvCxnSpPr/>
          <p:nvPr/>
        </p:nvCxnSpPr>
        <p:spPr>
          <a:xfrm flipH="1" rot="10800000">
            <a:off x="1477225" y="6219300"/>
            <a:ext cx="1846500" cy="4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2"/>
          <p:cNvSpPr txBox="1"/>
          <p:nvPr/>
        </p:nvSpPr>
        <p:spPr>
          <a:xfrm>
            <a:off x="4795875" y="5542425"/>
            <a:ext cx="3445500" cy="12348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Sizing :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U = 0.135um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4U = 4*0.135 = 0.540um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3U = 3*0.135 = 0.405um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2U = 2*0.135 = 0.270um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85000" y="5415675"/>
            <a:ext cx="206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Complex Schematic 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 txBox="1"/>
          <p:nvPr/>
        </p:nvSpPr>
        <p:spPr>
          <a:xfrm>
            <a:off x="8931750" y="5473650"/>
            <a:ext cx="26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Non-Complex Schematic 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25" y="1296838"/>
            <a:ext cx="5203060" cy="4123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8050" y="1301075"/>
            <a:ext cx="5329424" cy="41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"/>
          <p:cNvSpPr txBox="1"/>
          <p:nvPr/>
        </p:nvSpPr>
        <p:spPr>
          <a:xfrm>
            <a:off x="1259625" y="1794025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 txBox="1"/>
          <p:nvPr/>
        </p:nvSpPr>
        <p:spPr>
          <a:xfrm>
            <a:off x="1904900" y="1794025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2322175" y="1794025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1658950" y="248665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2125600" y="248665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1426675" y="344415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2"/>
          <p:cNvSpPr txBox="1"/>
          <p:nvPr/>
        </p:nvSpPr>
        <p:spPr>
          <a:xfrm>
            <a:off x="1426675" y="389925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2"/>
          <p:cNvSpPr txBox="1"/>
          <p:nvPr/>
        </p:nvSpPr>
        <p:spPr>
          <a:xfrm>
            <a:off x="1426675" y="4352975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2"/>
          <p:cNvSpPr txBox="1"/>
          <p:nvPr/>
        </p:nvSpPr>
        <p:spPr>
          <a:xfrm>
            <a:off x="2322175" y="360485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2322175" y="4110500"/>
            <a:ext cx="28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/>
          <p:nvPr>
            <p:ph type="title"/>
          </p:nvPr>
        </p:nvSpPr>
        <p:spPr>
          <a:xfrm>
            <a:off x="918150" y="491425"/>
            <a:ext cx="7611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Output Waveform </a:t>
            </a:r>
            <a:endParaRPr/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25" y="1282300"/>
            <a:ext cx="10624726" cy="543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6"/>
          <p:cNvPicPr preferRelativeResize="0"/>
          <p:nvPr/>
        </p:nvPicPr>
        <p:blipFill rotWithShape="1">
          <a:blip r:embed="rId3">
            <a:alphaModFix/>
          </a:blip>
          <a:srcRect b="0" l="0" r="0" t="4012"/>
          <a:stretch/>
        </p:blipFill>
        <p:spPr>
          <a:xfrm>
            <a:off x="973625" y="1234850"/>
            <a:ext cx="5939600" cy="32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6"/>
          <p:cNvSpPr txBox="1"/>
          <p:nvPr>
            <p:ph type="title"/>
          </p:nvPr>
        </p:nvSpPr>
        <p:spPr>
          <a:xfrm>
            <a:off x="907400" y="593475"/>
            <a:ext cx="65928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Stick Diagram + Layout (Complex)</a:t>
            </a:r>
            <a:endParaRPr/>
          </a:p>
        </p:txBody>
      </p:sp>
      <p:sp>
        <p:nvSpPr>
          <p:cNvPr id="88" name="Google Shape;88;p6"/>
          <p:cNvSpPr txBox="1"/>
          <p:nvPr/>
        </p:nvSpPr>
        <p:spPr>
          <a:xfrm>
            <a:off x="4433775" y="5442000"/>
            <a:ext cx="2755800" cy="141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Cell Dimensions</a:t>
            </a:r>
            <a:endParaRPr b="1" i="0" sz="1600" u="sng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Area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53u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x 2.0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2u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= 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1106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</a:t>
            </a: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m^2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Length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13 tracks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Breadth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10 tracks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7336" y="1296025"/>
            <a:ext cx="3777416" cy="479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525" y="4205075"/>
            <a:ext cx="3576600" cy="265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ac42c8d3f_0_1"/>
          <p:cNvSpPr txBox="1"/>
          <p:nvPr>
            <p:ph type="title"/>
          </p:nvPr>
        </p:nvSpPr>
        <p:spPr>
          <a:xfrm>
            <a:off x="907400" y="593475"/>
            <a:ext cx="7344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Stick Diagram + Layout (Non-Complex)</a:t>
            </a:r>
            <a:endParaRPr/>
          </a:p>
        </p:txBody>
      </p:sp>
      <p:sp>
        <p:nvSpPr>
          <p:cNvPr id="96" name="Google Shape;96;g31ac42c8d3f_0_1"/>
          <p:cNvSpPr txBox="1"/>
          <p:nvPr/>
        </p:nvSpPr>
        <p:spPr>
          <a:xfrm>
            <a:off x="3404150" y="5442000"/>
            <a:ext cx="2532300" cy="141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Cell Dimensions</a:t>
            </a:r>
            <a:endParaRPr b="1" i="0" sz="1600" u="sng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Area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2.49u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 x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3.96u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= 9.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8604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u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m^2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Length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 13 tracks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Breadth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20</a:t>
            </a: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tracks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g31ac42c8d3f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00" y="1417338"/>
            <a:ext cx="5812650" cy="256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31ac42c8d3f_0_1"/>
          <p:cNvPicPr preferRelativeResize="0"/>
          <p:nvPr/>
        </p:nvPicPr>
        <p:blipFill rotWithShape="1">
          <a:blip r:embed="rId4">
            <a:alphaModFix/>
          </a:blip>
          <a:srcRect b="3956" l="5372" r="13589" t="3809"/>
          <a:stretch/>
        </p:blipFill>
        <p:spPr>
          <a:xfrm>
            <a:off x="5980025" y="1414575"/>
            <a:ext cx="6211973" cy="48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31ac42c8d3f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25" y="4356425"/>
            <a:ext cx="3192126" cy="250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ac42c8d3f_0_17"/>
          <p:cNvSpPr txBox="1"/>
          <p:nvPr>
            <p:ph type="title"/>
          </p:nvPr>
        </p:nvSpPr>
        <p:spPr>
          <a:xfrm>
            <a:off x="918150" y="559775"/>
            <a:ext cx="8351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Verification (DRC+LVS) COMPLEX</a:t>
            </a:r>
            <a:endParaRPr/>
          </a:p>
        </p:txBody>
      </p:sp>
      <p:pic>
        <p:nvPicPr>
          <p:cNvPr id="105" name="Google Shape;105;g31ac42c8d3f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75" y="2096650"/>
            <a:ext cx="5734523" cy="319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31ac42c8d3f_0_17"/>
          <p:cNvPicPr preferRelativeResize="0"/>
          <p:nvPr/>
        </p:nvPicPr>
        <p:blipFill rotWithShape="1">
          <a:blip r:embed="rId4">
            <a:alphaModFix/>
          </a:blip>
          <a:srcRect b="0" l="0" r="0" t="4067"/>
          <a:stretch/>
        </p:blipFill>
        <p:spPr>
          <a:xfrm>
            <a:off x="6405750" y="2049363"/>
            <a:ext cx="5502152" cy="31916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1ac42c8d3f_0_17"/>
          <p:cNvSpPr txBox="1"/>
          <p:nvPr/>
        </p:nvSpPr>
        <p:spPr>
          <a:xfrm>
            <a:off x="2528125" y="5463175"/>
            <a:ext cx="1182300" cy="461700"/>
          </a:xfrm>
          <a:prstGeom prst="rect">
            <a:avLst/>
          </a:prstGeom>
          <a:solidFill>
            <a:srgbClr val="888888"/>
          </a:solidFill>
          <a:ln cap="flat" cmpd="sng" w="952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DRC Clean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g31ac42c8d3f_0_17"/>
          <p:cNvSpPr txBox="1"/>
          <p:nvPr/>
        </p:nvSpPr>
        <p:spPr>
          <a:xfrm>
            <a:off x="8772325" y="5359125"/>
            <a:ext cx="1086900" cy="4617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LVS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Clean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af50ca86d_1_6"/>
          <p:cNvSpPr txBox="1"/>
          <p:nvPr>
            <p:ph type="title"/>
          </p:nvPr>
        </p:nvSpPr>
        <p:spPr>
          <a:xfrm>
            <a:off x="918150" y="559775"/>
            <a:ext cx="925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Verification (DRC+LVS) NON COMPLEX</a:t>
            </a:r>
            <a:endParaRPr/>
          </a:p>
        </p:txBody>
      </p:sp>
      <p:pic>
        <p:nvPicPr>
          <p:cNvPr id="114" name="Google Shape;114;g31af50ca86d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950" y="1700675"/>
            <a:ext cx="5328225" cy="365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31af50ca86d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0525" y="1700676"/>
            <a:ext cx="6034273" cy="3650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31af50ca86d_1_6"/>
          <p:cNvSpPr txBox="1"/>
          <p:nvPr/>
        </p:nvSpPr>
        <p:spPr>
          <a:xfrm>
            <a:off x="2528125" y="5463175"/>
            <a:ext cx="1182300" cy="461700"/>
          </a:xfrm>
          <a:prstGeom prst="rect">
            <a:avLst/>
          </a:prstGeom>
          <a:solidFill>
            <a:srgbClr val="888888"/>
          </a:solidFill>
          <a:ln cap="flat" cmpd="sng" w="952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DRC Clean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31af50ca86d_1_6"/>
          <p:cNvSpPr txBox="1"/>
          <p:nvPr/>
        </p:nvSpPr>
        <p:spPr>
          <a:xfrm>
            <a:off x="8762850" y="5415875"/>
            <a:ext cx="1086900" cy="4617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LVS Clean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918149" y="453950"/>
            <a:ext cx="7671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Stimuli For Verification &amp; Verification Plan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aphicFrame>
        <p:nvGraphicFramePr>
          <p:cNvPr id="123" name="Google Shape;123;p4"/>
          <p:cNvGraphicFramePr/>
          <p:nvPr/>
        </p:nvGraphicFramePr>
        <p:xfrm>
          <a:off x="285300" y="351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{67537EA4-112B-4FCB-A836-B4002F8E3579}</a:tableStyleId>
              </a:tblPr>
              <a:tblGrid>
                <a:gridCol w="2028975"/>
                <a:gridCol w="2466475"/>
                <a:gridCol w="2247725"/>
                <a:gridCol w="2322425"/>
                <a:gridCol w="2172975"/>
              </a:tblGrid>
              <a:tr h="705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Parameters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Rise Propagation Delay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 </a:t>
                      </a: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Fall Propagation Delay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Rise Contamination Delay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</a:rPr>
                        <a:t>Fall Contamination Delay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</a:tr>
              <a:tr h="1008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t/>
                      </a:r>
                      <a:endParaRPr b="1" sz="17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/>
                        <a:t>Input Stimulus</a:t>
                      </a:r>
                      <a:endParaRPr b="1" sz="17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CECD5"/>
                        </a:gs>
                        <a:gs pos="100000">
                          <a:srgbClr val="92BC81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From: A=B=1,D=E=0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To: C (1 =&gt; 0)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From: A=B=D=E=0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To: C (0 =&gt; 1)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From: A=B=C=0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To: D (1=&gt; 0), E (1=&gt;0)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From: A=B=D=1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To: C (0 =&gt; 1),E(0=&gt;1)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24" name="Google Shape;124;p4"/>
          <p:cNvGraphicFramePr/>
          <p:nvPr/>
        </p:nvGraphicFramePr>
        <p:xfrm>
          <a:off x="952500" y="1785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{67537EA4-112B-4FCB-A836-B4002F8E3579}</a:tableStyleId>
              </a:tblPr>
              <a:tblGrid>
                <a:gridCol w="5143500"/>
                <a:gridCol w="5143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b="1" lang="en-US" sz="1900" u="none" cap="none" strike="noStrike"/>
                        <a:t>PVT Conditions</a:t>
                      </a:r>
                      <a:endParaRPr b="1" sz="19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Best Case PVT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/>
                        <a:t>FF, 1.32V, -40C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Worst Case PVT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SS, 1.08V, 125C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af50ca86d_6_20"/>
          <p:cNvSpPr txBox="1"/>
          <p:nvPr>
            <p:ph type="title"/>
          </p:nvPr>
        </p:nvSpPr>
        <p:spPr>
          <a:xfrm>
            <a:off x="918149" y="453950"/>
            <a:ext cx="7859100" cy="4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 and Post Layout Simulation Data  </a:t>
            </a:r>
            <a:endParaRPr/>
          </a:p>
        </p:txBody>
      </p:sp>
      <p:graphicFrame>
        <p:nvGraphicFramePr>
          <p:cNvPr id="130" name="Google Shape;130;g31af50ca86d_6_20"/>
          <p:cNvGraphicFramePr/>
          <p:nvPr/>
        </p:nvGraphicFramePr>
        <p:xfrm>
          <a:off x="3304875" y="278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{1CDF4142-12F0-4A2D-B53A-8B0985FD19FC}</a:tableStyleId>
              </a:tblPr>
              <a:tblGrid>
                <a:gridCol w="1916500"/>
                <a:gridCol w="1658875"/>
                <a:gridCol w="1745025"/>
                <a:gridCol w="1664550"/>
                <a:gridCol w="1627825"/>
              </a:tblGrid>
              <a:tr h="45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Rise Propagation 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253.03 ps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62.93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357.42 ps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365.34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38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Fall Propagation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253.03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66.34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338.13 ps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350.23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40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Rise Contamination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48.458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55.42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111.46 ps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122.24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409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Fall Contamination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51.952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54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.24 ps 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80.648 ps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91.67 ps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611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Dynamic Power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0.994 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1.427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r>
                        <a:rPr lang="en-US" sz="135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 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2.89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.49 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  <a:tr h="581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Static Power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3.73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r>
                        <a:rPr lang="en-US"/>
                        <a:t>.468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8.45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11.23 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𝛍W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FF6DB"/>
                        </a:gs>
                        <a:gs pos="100000">
                          <a:srgbClr val="FAD1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31" name="Google Shape;131;g31af50ca86d_6_20"/>
          <p:cNvGraphicFramePr/>
          <p:nvPr/>
        </p:nvGraphicFramePr>
        <p:xfrm>
          <a:off x="627125" y="190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{1CDF4142-12F0-4A2D-B53A-8B0985FD19FC}</a:tableStyleId>
              </a:tblPr>
              <a:tblGrid>
                <a:gridCol w="2677750"/>
              </a:tblGrid>
              <a:tr h="884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/>
                        <a:t>Condition</a:t>
                      </a:r>
                      <a:endParaRPr b="1" sz="19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</a:tr>
              <a:tr h="8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( SS, 1.08V, 125C 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CECD5"/>
                        </a:gs>
                        <a:gs pos="100000">
                          <a:srgbClr val="92BC81"/>
                        </a:gs>
                      </a:gsLst>
                      <a:lin ang="5400012" scaled="0"/>
                    </a:gradFill>
                  </a:tcPr>
                </a:tc>
              </a:tr>
              <a:tr h="81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( FF, 1.32V, -40C 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CECD5"/>
                        </a:gs>
                        <a:gs pos="100000">
                          <a:srgbClr val="92BC81"/>
                        </a:gs>
                      </a:gsLst>
                      <a:lin ang="5400012" scaled="0"/>
                    </a:gradFill>
                  </a:tcPr>
                </a:tc>
              </a:tr>
              <a:tr h="1193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( TT, 1.2V, 25C )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CECD5"/>
                        </a:gs>
                        <a:gs pos="100000">
                          <a:srgbClr val="92BC81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32" name="Google Shape;132;g31af50ca86d_6_20"/>
          <p:cNvGraphicFramePr/>
          <p:nvPr/>
        </p:nvGraphicFramePr>
        <p:xfrm>
          <a:off x="3304875" y="190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{1CDF4142-12F0-4A2D-B53A-8B0985FD19FC}</a:tableStyleId>
              </a:tblPr>
              <a:tblGrid>
                <a:gridCol w="1916500"/>
              </a:tblGrid>
              <a:tr h="88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   Parameters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33" name="Google Shape;133;g31af50ca86d_6_20"/>
          <p:cNvGraphicFramePr/>
          <p:nvPr/>
        </p:nvGraphicFramePr>
        <p:xfrm>
          <a:off x="5221350" y="2323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{1CDF4142-12F0-4A2D-B53A-8B0985FD19FC}</a:tableStyleId>
              </a:tblPr>
              <a:tblGrid>
                <a:gridCol w="1658900"/>
                <a:gridCol w="1745025"/>
                <a:gridCol w="1664550"/>
                <a:gridCol w="1627825"/>
              </a:tblGrid>
              <a:tr h="45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Pre-Layout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Post-Layout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Pre-Layout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Post-Layout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34" name="Google Shape;134;g31af50ca86d_6_20"/>
          <p:cNvGraphicFramePr/>
          <p:nvPr/>
        </p:nvGraphicFramePr>
        <p:xfrm>
          <a:off x="5221350" y="190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{1CDF4142-12F0-4A2D-B53A-8B0985FD19FC}</a:tableStyleId>
              </a:tblPr>
              <a:tblGrid>
                <a:gridCol w="3403925"/>
                <a:gridCol w="3292375"/>
              </a:tblGrid>
              <a:tr h="421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Complex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Non-Complex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DFEAFB"/>
                        </a:gs>
                        <a:gs pos="100000">
                          <a:srgbClr val="6E9CE7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